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258" r:id="rId6"/>
    <p:sldId id="268" r:id="rId7"/>
    <p:sldId id="269" r:id="rId8"/>
    <p:sldId id="270" r:id="rId9"/>
    <p:sldId id="271" r:id="rId10"/>
    <p:sldId id="277" r:id="rId11"/>
    <p:sldId id="278" r:id="rId12"/>
    <p:sldId id="279" r:id="rId13"/>
    <p:sldId id="280" r:id="rId14"/>
    <p:sldId id="281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810805-E94E-4D8A-B9EA-C93C9532B645}" v="3" dt="2023-05-23T09:56:37.5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949" autoAdjust="0"/>
  </p:normalViewPr>
  <p:slideViewPr>
    <p:cSldViewPr snapToGrid="0" showGuides="1">
      <p:cViewPr varScale="1">
        <p:scale>
          <a:sx n="82" d="100"/>
          <a:sy n="82" d="100"/>
        </p:scale>
        <p:origin x="720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ma Ashraf" userId="caa81a4f37237d42" providerId="LiveId" clId="{A9810805-E94E-4D8A-B9EA-C93C9532B645}"/>
    <pc:docChg chg="custSel modSld">
      <pc:chgData name="Salma Ashraf" userId="caa81a4f37237d42" providerId="LiveId" clId="{A9810805-E94E-4D8A-B9EA-C93C9532B645}" dt="2023-05-23T09:56:52.746" v="18" actId="14100"/>
      <pc:docMkLst>
        <pc:docMk/>
      </pc:docMkLst>
      <pc:sldChg chg="addSp delSp modSp mod">
        <pc:chgData name="Salma Ashraf" userId="caa81a4f37237d42" providerId="LiveId" clId="{A9810805-E94E-4D8A-B9EA-C93C9532B645}" dt="2023-05-23T09:56:20.425" v="9" actId="14100"/>
        <pc:sldMkLst>
          <pc:docMk/>
          <pc:sldMk cId="860602174" sldId="278"/>
        </pc:sldMkLst>
        <pc:picChg chg="add del mod">
          <ac:chgData name="Salma Ashraf" userId="caa81a4f37237d42" providerId="LiveId" clId="{A9810805-E94E-4D8A-B9EA-C93C9532B645}" dt="2023-05-23T09:56:00.647" v="2" actId="478"/>
          <ac:picMkLst>
            <pc:docMk/>
            <pc:sldMk cId="860602174" sldId="278"/>
            <ac:picMk id="5" creationId="{129B4F8D-FC5D-12FD-7D59-379A493BBE9F}"/>
          </ac:picMkLst>
        </pc:picChg>
        <pc:picChg chg="add mod">
          <ac:chgData name="Salma Ashraf" userId="caa81a4f37237d42" providerId="LiveId" clId="{A9810805-E94E-4D8A-B9EA-C93C9532B645}" dt="2023-05-23T09:56:20.425" v="9" actId="14100"/>
          <ac:picMkLst>
            <pc:docMk/>
            <pc:sldMk cId="860602174" sldId="278"/>
            <ac:picMk id="8" creationId="{34C39F4C-B929-B101-8C33-55F0EB537CD5}"/>
          </ac:picMkLst>
        </pc:picChg>
        <pc:picChg chg="del">
          <ac:chgData name="Salma Ashraf" userId="caa81a4f37237d42" providerId="LiveId" clId="{A9810805-E94E-4D8A-B9EA-C93C9532B645}" dt="2023-05-23T09:55:24.444" v="0" actId="478"/>
          <ac:picMkLst>
            <pc:docMk/>
            <pc:sldMk cId="860602174" sldId="278"/>
            <ac:picMk id="10" creationId="{AFFA09E5-1CF8-B1A0-6188-8853973BA039}"/>
          </ac:picMkLst>
        </pc:picChg>
      </pc:sldChg>
      <pc:sldChg chg="addSp delSp modSp mod">
        <pc:chgData name="Salma Ashraf" userId="caa81a4f37237d42" providerId="LiveId" clId="{A9810805-E94E-4D8A-B9EA-C93C9532B645}" dt="2023-05-23T09:56:52.746" v="18" actId="14100"/>
        <pc:sldMkLst>
          <pc:docMk/>
          <pc:sldMk cId="1148203952" sldId="279"/>
        </pc:sldMkLst>
        <pc:picChg chg="del">
          <ac:chgData name="Salma Ashraf" userId="caa81a4f37237d42" providerId="LiveId" clId="{A9810805-E94E-4D8A-B9EA-C93C9532B645}" dt="2023-05-23T09:56:24.315" v="10" actId="478"/>
          <ac:picMkLst>
            <pc:docMk/>
            <pc:sldMk cId="1148203952" sldId="279"/>
            <ac:picMk id="5" creationId="{DB3798D6-5086-A61F-7AAC-027CB2A87895}"/>
          </ac:picMkLst>
        </pc:picChg>
        <pc:picChg chg="add mod">
          <ac:chgData name="Salma Ashraf" userId="caa81a4f37237d42" providerId="LiveId" clId="{A9810805-E94E-4D8A-B9EA-C93C9532B645}" dt="2023-05-23T09:56:52.746" v="18" actId="14100"/>
          <ac:picMkLst>
            <pc:docMk/>
            <pc:sldMk cId="1148203952" sldId="279"/>
            <ac:picMk id="7" creationId="{FE913701-B479-3496-D200-955BEFE3323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5/23/2023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svg>
</file>

<file path=ppt/media/image16.jpg>
</file>

<file path=ppt/media/image17.png>
</file>

<file path=ppt/media/image18.svg>
</file>

<file path=ppt/media/image19.jpg>
</file>

<file path=ppt/media/image2.png>
</file>

<file path=ppt/media/image20.png>
</file>

<file path=ppt/media/image21.png>
</file>

<file path=ppt/media/image2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5/23/2023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5/23/2023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143500" cy="2090808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Airlines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rmAutofit/>
          </a:bodyPr>
          <a:lstStyle/>
          <a:p>
            <a:r>
              <a:rPr lang="en-US" b="0" i="0" cap="none" dirty="0">
                <a:solidFill>
                  <a:srgbClr val="F1F2F2"/>
                </a:solidFill>
                <a:effectLst/>
                <a:latin typeface="-apple-system"/>
              </a:rPr>
              <a:t>Fly With Us Today!</a:t>
            </a:r>
            <a:endParaRPr lang="en-US" cap="none" dirty="0"/>
          </a:p>
        </p:txBody>
      </p:sp>
      <p:pic>
        <p:nvPicPr>
          <p:cNvPr id="10" name="Picture Placeholder 9" descr="A plane flying in the sky&#10;&#10;Description automatically generated with low confidence">
            <a:extLst>
              <a:ext uri="{FF2B5EF4-FFF2-40B4-BE49-F238E27FC236}">
                <a16:creationId xmlns:a16="http://schemas.microsoft.com/office/drawing/2014/main" id="{CF143FEA-6E93-4548-8A9B-318F437CD8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9038" r="16463" b="2"/>
          <a:stretch/>
        </p:blipFill>
        <p:spPr>
          <a:xfrm>
            <a:off x="710812" y="728545"/>
            <a:ext cx="5305661" cy="5305661"/>
          </a:xfr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80CED1-E2BC-F02D-A745-A6F3658BB07C}"/>
              </a:ext>
            </a:extLst>
          </p:cNvPr>
          <p:cNvSpPr/>
          <p:nvPr/>
        </p:nvSpPr>
        <p:spPr>
          <a:xfrm>
            <a:off x="10018643" y="337930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4F88-639B-109A-6399-047B2649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Project management-related deliverables – mapping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8D86AD-1915-4250-6919-7226600B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0926F8-54AC-769B-D351-67B254B15251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FB76C4D-60E2-3EFE-34A6-7C70433D09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276245"/>
              </p:ext>
            </p:extLst>
          </p:nvPr>
        </p:nvGraphicFramePr>
        <p:xfrm>
          <a:off x="515938" y="1295830"/>
          <a:ext cx="11150600" cy="5031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7650">
                  <a:extLst>
                    <a:ext uri="{9D8B030D-6E8A-4147-A177-3AD203B41FA5}">
                      <a16:colId xmlns:a16="http://schemas.microsoft.com/office/drawing/2014/main" val="4128641370"/>
                    </a:ext>
                  </a:extLst>
                </a:gridCol>
                <a:gridCol w="2787650">
                  <a:extLst>
                    <a:ext uri="{9D8B030D-6E8A-4147-A177-3AD203B41FA5}">
                      <a16:colId xmlns:a16="http://schemas.microsoft.com/office/drawing/2014/main" val="2491045967"/>
                    </a:ext>
                  </a:extLst>
                </a:gridCol>
                <a:gridCol w="2787650">
                  <a:extLst>
                    <a:ext uri="{9D8B030D-6E8A-4147-A177-3AD203B41FA5}">
                      <a16:colId xmlns:a16="http://schemas.microsoft.com/office/drawing/2014/main" val="1480711172"/>
                    </a:ext>
                  </a:extLst>
                </a:gridCol>
                <a:gridCol w="2787650">
                  <a:extLst>
                    <a:ext uri="{9D8B030D-6E8A-4147-A177-3AD203B41FA5}">
                      <a16:colId xmlns:a16="http://schemas.microsoft.com/office/drawing/2014/main" val="3248725589"/>
                    </a:ext>
                  </a:extLst>
                </a:gridCol>
              </a:tblGrid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Primary 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Attributes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Foreign Keys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002057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Passenger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PassengerID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FirstName, </a:t>
                      </a:r>
                      <a:r>
                        <a:rPr lang="en-US" sz="1400" dirty="0" err="1"/>
                        <a:t>LastName</a:t>
                      </a:r>
                      <a:r>
                        <a:rPr lang="en-US" sz="1400" dirty="0"/>
                        <a:t>, Email, </a:t>
                      </a:r>
                      <a:r>
                        <a:rPr lang="en-US" sz="1400" dirty="0" err="1"/>
                        <a:t>PhoneNumber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PassengerType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773845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RegularPassenger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err="1"/>
                        <a:t>PassengerID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Address, </a:t>
                      </a:r>
                      <a:r>
                        <a:rPr lang="en-US" sz="1400" dirty="0" err="1"/>
                        <a:t>PaymentMethod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1561658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FrequentFlyer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err="1"/>
                        <a:t>PassengerID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FrequenFlyerNumber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FrequentFlyerMiles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1052371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FlightID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DepartureAirportCode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ArrivalAirportCode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DepartureDateTime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ArrivalDateTime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AirlineCode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4395191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SeatID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SeatNumber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CabinClass</a:t>
                      </a:r>
                      <a:endParaRPr 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 err="1"/>
                        <a:t>FlightID</a:t>
                      </a:r>
                      <a:endParaRPr lang="en-US" b="1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1736680"/>
                  </a:ext>
                </a:extLst>
              </a:tr>
              <a:tr h="6810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BookingID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BookingDateTime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PassengerID</a:t>
                      </a:r>
                      <a:r>
                        <a:rPr lang="en-US" sz="18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1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FlightID</a:t>
                      </a:r>
                      <a:r>
                        <a:rPr lang="en-US" sz="18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1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SeatID</a:t>
                      </a:r>
                      <a:endParaRPr lang="en-US" b="1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5910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0636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4F88-639B-109A-6399-047B2649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Project product-related deliverables – Software 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8D86AD-1915-4250-6919-7226600B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BDF02C-16F9-8ACC-7193-8A9B4FD00EBD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32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Airplane on runway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6667" r="16667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6415B2-B30F-27D2-3E1B-4BA0F72F4427}"/>
              </a:ext>
            </a:extLst>
          </p:cNvPr>
          <p:cNvSpPr/>
          <p:nvPr/>
        </p:nvSpPr>
        <p:spPr>
          <a:xfrm>
            <a:off x="10018643" y="337930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31FBB3-9A36-DD1D-51EC-69963AC76EBF}"/>
              </a:ext>
            </a:extLst>
          </p:cNvPr>
          <p:cNvSpPr/>
          <p:nvPr/>
        </p:nvSpPr>
        <p:spPr>
          <a:xfrm>
            <a:off x="6469777" y="4397690"/>
            <a:ext cx="2141563" cy="3534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Have a safe landing.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4433467-3698-210F-2C18-6485A57A76D4}"/>
              </a:ext>
            </a:extLst>
          </p:cNvPr>
          <p:cNvSpPr txBox="1">
            <a:spLocks/>
          </p:cNvSpPr>
          <p:nvPr/>
        </p:nvSpPr>
        <p:spPr>
          <a:xfrm>
            <a:off x="6469777" y="4404946"/>
            <a:ext cx="7900525" cy="76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cap="non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E25A80-A9D9-3B28-B7FD-CDAD48ECCA1E}"/>
              </a:ext>
            </a:extLst>
          </p:cNvPr>
          <p:cNvSpPr/>
          <p:nvPr/>
        </p:nvSpPr>
        <p:spPr>
          <a:xfrm>
            <a:off x="6469777" y="4751174"/>
            <a:ext cx="572861" cy="647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143500" cy="880630"/>
          </a:xfrm>
        </p:spPr>
        <p:txBody>
          <a:bodyPr/>
          <a:lstStyle/>
          <a:p>
            <a:r>
              <a:rPr lang="en-US" dirty="0"/>
              <a:t>Presented by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2920457"/>
            <a:ext cx="5143500" cy="146304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Ahmed </a:t>
            </a:r>
            <a:r>
              <a:rPr lang="en-US" sz="1600" cap="none" dirty="0" err="1"/>
              <a:t>Shouman</a:t>
            </a:r>
            <a:r>
              <a:rPr lang="en-US" sz="1600" cap="none" dirty="0"/>
              <a:t> 	19106873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Ammar Yasser 	19106256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Farah Hesham 	19104737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Salma Ashraf 	19104695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Youssef Abdelkarim 	19106386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/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9609B01-BE2B-C277-82C9-695B0611CB1A}"/>
              </a:ext>
            </a:extLst>
          </p:cNvPr>
          <p:cNvSpPr/>
          <p:nvPr/>
        </p:nvSpPr>
        <p:spPr>
          <a:xfrm>
            <a:off x="10018643" y="337930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B285D08-0309-DA3C-6EC0-964F20A304ED}"/>
              </a:ext>
            </a:extLst>
          </p:cNvPr>
          <p:cNvSpPr txBox="1">
            <a:spLocks/>
          </p:cNvSpPr>
          <p:nvPr/>
        </p:nvSpPr>
        <p:spPr>
          <a:xfrm>
            <a:off x="6343650" y="4320333"/>
            <a:ext cx="3294584" cy="6422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Supervised by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088440A-3A3A-895B-EF20-8B492D764B08}"/>
              </a:ext>
            </a:extLst>
          </p:cNvPr>
          <p:cNvSpPr txBox="1">
            <a:spLocks/>
          </p:cNvSpPr>
          <p:nvPr/>
        </p:nvSpPr>
        <p:spPr>
          <a:xfrm>
            <a:off x="6496050" y="3117542"/>
            <a:ext cx="5143500" cy="1463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600" cap="none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A78F955-7F5F-BEDA-2F0C-840BFA4210D0}"/>
              </a:ext>
            </a:extLst>
          </p:cNvPr>
          <p:cNvSpPr txBox="1">
            <a:spLocks/>
          </p:cNvSpPr>
          <p:nvPr/>
        </p:nvSpPr>
        <p:spPr>
          <a:xfrm>
            <a:off x="6343650" y="4899453"/>
            <a:ext cx="5143500" cy="1463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Dr. Youssef </a:t>
            </a:r>
            <a:r>
              <a:rPr lang="en-US" sz="1600" cap="none" dirty="0" err="1"/>
              <a:t>Senousy</a:t>
            </a:r>
            <a:endParaRPr lang="en-US" sz="1600" cap="none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cap="none" dirty="0"/>
              <a:t>Eng. Ahmed Gamal</a:t>
            </a:r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justification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4257" y="1154832"/>
            <a:ext cx="9730788" cy="764460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F1F2F2"/>
                </a:solidFill>
                <a:effectLst/>
                <a:latin typeface="-apple-system"/>
              </a:rPr>
              <a:t>An airlines management system is crucial for the smooth operation of an airline company. It can </a:t>
            </a:r>
            <a:r>
              <a:rPr lang="en-US" b="0" i="0" u="none" strike="noStrike" dirty="0">
                <a:effectLst/>
                <a:latin typeface="-apple-system"/>
              </a:rPr>
              <a:t>streamline operations</a:t>
            </a:r>
            <a:r>
              <a:rPr lang="en-US" b="0" i="0" dirty="0">
                <a:solidFill>
                  <a:srgbClr val="F1F2F2"/>
                </a:solidFill>
                <a:effectLst/>
                <a:latin typeface="-apple-system"/>
              </a:rPr>
              <a:t>, reduce costs, and improve customer satisfaction. It can help airlines comply with aviation regulations and maintain safety standards. Overall, an </a:t>
            </a:r>
            <a:r>
              <a:rPr lang="en-US" b="0" i="0" u="none" strike="noStrike" dirty="0">
                <a:effectLst/>
                <a:latin typeface="-apple-system"/>
              </a:rPr>
              <a:t>airlines management system</a:t>
            </a:r>
            <a:r>
              <a:rPr lang="en-US" b="0" i="0" dirty="0">
                <a:solidFill>
                  <a:srgbClr val="F1F2F2"/>
                </a:solidFill>
                <a:effectLst/>
                <a:latin typeface="-apple-system"/>
              </a:rPr>
              <a:t> is a critical investment for any airline company looking to improve its efficiency and profitability.</a:t>
            </a:r>
            <a:endParaRPr lang="en-US" dirty="0"/>
          </a:p>
        </p:txBody>
      </p:sp>
      <p:pic>
        <p:nvPicPr>
          <p:cNvPr id="11" name="Picture Placeholder 10" descr="Man with beard wearing blue shirt and navy suit looking at watch holding tan leather passport holder and airplane ticket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993041" y="2396971"/>
            <a:ext cx="6206400" cy="446103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0AF972-F64A-D6EF-1BD2-46C94BD45D80}"/>
              </a:ext>
            </a:extLst>
          </p:cNvPr>
          <p:cNvSpPr/>
          <p:nvPr/>
        </p:nvSpPr>
        <p:spPr>
          <a:xfrm>
            <a:off x="10018643" y="337930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237A2B-93AB-9CA4-3A26-F8823BB95AA5}"/>
              </a:ext>
            </a:extLst>
          </p:cNvPr>
          <p:cNvSpPr/>
          <p:nvPr/>
        </p:nvSpPr>
        <p:spPr>
          <a:xfrm>
            <a:off x="390101" y="5920063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Product characteristics and requirements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1. Centralized Platform:</a:t>
            </a:r>
          </a:p>
          <a:p>
            <a:pPr marL="0" indent="0">
              <a:buNone/>
            </a:pPr>
            <a:r>
              <a:rPr lang="en-US" sz="1800" dirty="0"/>
              <a:t> An airline management system should be a centralized platform that facilitates the management of various airline operations, including flight scheduling, ticketing, inventory management, crew scheduling, and maintenance scheduling.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2. Real-time Information: </a:t>
            </a:r>
          </a:p>
          <a:p>
            <a:pPr marL="0" indent="0">
              <a:buNone/>
            </a:pPr>
            <a:r>
              <a:rPr lang="en-US" sz="1800" dirty="0"/>
              <a:t> The system should provide accurate and real-time information to the staff and passengers, enabling them to make informed decisions quickly.</a:t>
            </a:r>
          </a:p>
        </p:txBody>
      </p:sp>
      <p:pic>
        <p:nvPicPr>
          <p:cNvPr id="7" name="Picture Placeholder 6" descr="Shadow of plane flying over blue water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B1FE20-58FA-13D1-011A-84BFFEDF6943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3. Regulatory Compliance: </a:t>
            </a:r>
          </a:p>
          <a:p>
            <a:pPr marL="0" indent="0">
              <a:buNone/>
            </a:pPr>
            <a:r>
              <a:rPr lang="en-US" sz="1800" dirty="0"/>
              <a:t> The system should comply with aviation regulations and maintain safety standards to ensure the safety of passengers and crew.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4. Collaboration and Communication: </a:t>
            </a:r>
          </a:p>
          <a:p>
            <a:pPr marL="0" indent="0">
              <a:buNone/>
            </a:pPr>
            <a:r>
              <a:rPr lang="en-US" sz="1800" dirty="0"/>
              <a:t> The system should improve communication and collaboration among the various departments of the airline company, leading to better decision-making and improved operational efficiency.</a:t>
            </a:r>
          </a:p>
        </p:txBody>
      </p:sp>
      <p:pic>
        <p:nvPicPr>
          <p:cNvPr id="7" name="Picture Placeholder 6" descr="Airplane in flight over cloud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91C4EB-6980-CE77-5B01-CF0BDFBA17DA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1F607BF-38EA-10DE-DBE4-EC09C623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/>
          <a:lstStyle/>
          <a:p>
            <a:r>
              <a:rPr lang="en-US" sz="2800" dirty="0"/>
              <a:t>Product characteristics and requirements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user acceptance criteria</a:t>
            </a:r>
          </a:p>
        </p:txBody>
      </p:sp>
      <p:pic>
        <p:nvPicPr>
          <p:cNvPr id="83" name="Picture Placeholder 82" descr="Gears with solid fill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8944" y="2684487"/>
            <a:ext cx="3445566" cy="495389"/>
          </a:xfrm>
        </p:spPr>
        <p:txBody>
          <a:bodyPr/>
          <a:lstStyle/>
          <a:p>
            <a:r>
              <a:rPr lang="en-US" dirty="0"/>
              <a:t>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944" y="3179876"/>
            <a:ext cx="3445566" cy="2504663"/>
          </a:xfrm>
        </p:spPr>
        <p:txBody>
          <a:bodyPr>
            <a:normAutofit/>
          </a:bodyPr>
          <a:lstStyle/>
          <a:p>
            <a:r>
              <a:rPr lang="en-US" sz="1400" dirty="0"/>
              <a:t>The system should perform all the essential airline management functions, such as flight scheduling, ticketing, inventory management, crew scheduling, maintenance scheduling, and real-time information updates.</a:t>
            </a:r>
          </a:p>
        </p:txBody>
      </p:sp>
      <p:pic>
        <p:nvPicPr>
          <p:cNvPr id="22" name="Picture Placeholder 21" descr="A person sitting in an airplane seat using a laptop computer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5631" t="-260" r="18805" b="260"/>
          <a:stretch/>
        </p:blipFill>
        <p:spPr>
          <a:xfrm>
            <a:off x="3883819" y="1630018"/>
            <a:ext cx="4424362" cy="4373217"/>
          </a:xfrm>
        </p:spPr>
      </p:pic>
      <p:pic>
        <p:nvPicPr>
          <p:cNvPr id="85" name="Picture Placeholder 84" descr="Male profile with solid fill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6788" y="2684487"/>
            <a:ext cx="3445566" cy="495389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154" y="3179876"/>
            <a:ext cx="3445200" cy="2504663"/>
          </a:xfrm>
        </p:spPr>
        <p:txBody>
          <a:bodyPr>
            <a:normAutofit/>
          </a:bodyPr>
          <a:lstStyle/>
          <a:p>
            <a:r>
              <a:rPr lang="en-US" sz="1400" dirty="0"/>
              <a:t>The system should be user-friendly, intuitive, and require minimal training for the staff to operate it effectively.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E0B9D0-BA13-394D-DEE9-0E2E975B9C3F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14B2E16-84E9-A09D-5903-A5ED07A63EEE}"/>
              </a:ext>
            </a:extLst>
          </p:cNvPr>
          <p:cNvSpPr txBox="1">
            <a:spLocks/>
          </p:cNvSpPr>
          <p:nvPr/>
        </p:nvSpPr>
        <p:spPr>
          <a:xfrm>
            <a:off x="8526788" y="4074724"/>
            <a:ext cx="3445566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Reliability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F8984DAC-F095-8074-994F-4473175E3031}"/>
              </a:ext>
            </a:extLst>
          </p:cNvPr>
          <p:cNvSpPr txBox="1">
            <a:spLocks/>
          </p:cNvSpPr>
          <p:nvPr/>
        </p:nvSpPr>
        <p:spPr>
          <a:xfrm>
            <a:off x="8526788" y="4570113"/>
            <a:ext cx="3445200" cy="25046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system should be reliable and available 24/7, with minimal downtime for maintenance or upgrades.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D8A05979-FAF2-C00D-F33A-BA1C7155F988}"/>
              </a:ext>
            </a:extLst>
          </p:cNvPr>
          <p:cNvSpPr txBox="1">
            <a:spLocks/>
          </p:cNvSpPr>
          <p:nvPr/>
        </p:nvSpPr>
        <p:spPr>
          <a:xfrm>
            <a:off x="218578" y="4322418"/>
            <a:ext cx="3445566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Performance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ACD9F31-A3C6-6DA9-CA45-7D92B7CEF60A}"/>
              </a:ext>
            </a:extLst>
          </p:cNvPr>
          <p:cNvSpPr txBox="1">
            <a:spLocks/>
          </p:cNvSpPr>
          <p:nvPr/>
        </p:nvSpPr>
        <p:spPr>
          <a:xfrm>
            <a:off x="218578" y="4817807"/>
            <a:ext cx="3445200" cy="25046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system should perform efficiently, with fast response times and minimal delays, even under heavy loads.</a:t>
            </a:r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DD97B-DE58-30ED-F31F-D49A6EDE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6660"/>
            <a:ext cx="10515600" cy="940181"/>
          </a:xfrm>
        </p:spPr>
        <p:txBody>
          <a:bodyPr anchor="b">
            <a:normAutofit/>
          </a:bodyPr>
          <a:lstStyle/>
          <a:p>
            <a:r>
              <a:rPr lang="en-US" dirty="0"/>
              <a:t>Summary of project deliverables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C20EBF-667B-9122-63D0-8E650CA05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45738" y="1478929"/>
            <a:ext cx="7900525" cy="764460"/>
          </a:xfrm>
        </p:spPr>
        <p:txBody>
          <a:bodyPr>
            <a:normAutofit/>
          </a:bodyPr>
          <a:lstStyle/>
          <a:p>
            <a:r>
              <a:rPr lang="en-US" dirty="0"/>
              <a:t>Fly easy.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C4A5AC-4E72-4938-88BE-AC525364F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7" name="Picture Placeholder 6" descr="A picture containing plane, airplane, sky, outdoor&#10;&#10;Description automatically generated">
            <a:extLst>
              <a:ext uri="{FF2B5EF4-FFF2-40B4-BE49-F238E27FC236}">
                <a16:creationId xmlns:a16="http://schemas.microsoft.com/office/drawing/2014/main" id="{E634FF2C-3CD2-6183-A4DA-2747DEEBB5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1951" r="11949" b="-2"/>
          <a:stretch/>
        </p:blipFill>
        <p:spPr>
          <a:xfrm>
            <a:off x="2993041" y="2270376"/>
            <a:ext cx="6206400" cy="4587625"/>
          </a:xfr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BFCE621-AA67-6E1D-18A5-B0C14B0FE60A}"/>
              </a:ext>
            </a:extLst>
          </p:cNvPr>
          <p:cNvSpPr/>
          <p:nvPr/>
        </p:nvSpPr>
        <p:spPr>
          <a:xfrm>
            <a:off x="390101" y="5920063"/>
            <a:ext cx="1749287" cy="75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41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4F88-639B-109A-6399-047B2649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Project management-related deliverables – ERD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8D86AD-1915-4250-6919-7226600B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BDF02C-16F9-8ACC-7193-8A9B4FD00EBD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screenshot, circle, graphics, design&#10;&#10;Description automatically generated">
            <a:extLst>
              <a:ext uri="{FF2B5EF4-FFF2-40B4-BE49-F238E27FC236}">
                <a16:creationId xmlns:a16="http://schemas.microsoft.com/office/drawing/2014/main" id="{34C39F4C-B929-B101-8C33-55F0EB537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332521"/>
            <a:ext cx="9452947" cy="513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02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4F88-639B-109A-6399-047B2649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Project management-related deliverables – EERD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8D86AD-1915-4250-6919-7226600B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339DEC-4CB9-B626-9AF8-CA6913E0AD5D}"/>
              </a:ext>
            </a:extLst>
          </p:cNvPr>
          <p:cNvSpPr/>
          <p:nvPr/>
        </p:nvSpPr>
        <p:spPr>
          <a:xfrm>
            <a:off x="361244" y="6176963"/>
            <a:ext cx="1309512" cy="58508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creenshot, circle, design&#10;&#10;Description automatically generated">
            <a:extLst>
              <a:ext uri="{FF2B5EF4-FFF2-40B4-BE49-F238E27FC236}">
                <a16:creationId xmlns:a16="http://schemas.microsoft.com/office/drawing/2014/main" id="{FE913701-B479-3496-D200-955BEFE33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94" y="1468446"/>
            <a:ext cx="10243939" cy="490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03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179</TotalTime>
  <Words>446</Words>
  <Application>Microsoft Office PowerPoint</Application>
  <PresentationFormat>Widescreen</PresentationFormat>
  <Paragraphs>86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Corbel</vt:lpstr>
      <vt:lpstr>Office Theme</vt:lpstr>
      <vt:lpstr>Airlines management system</vt:lpstr>
      <vt:lpstr>Presented by</vt:lpstr>
      <vt:lpstr>Project justification</vt:lpstr>
      <vt:lpstr>Product characteristics and requirements </vt:lpstr>
      <vt:lpstr>Product characteristics and requirements </vt:lpstr>
      <vt:lpstr>product user acceptance criteria</vt:lpstr>
      <vt:lpstr>Summary of project deliverables</vt:lpstr>
      <vt:lpstr>Project management-related deliverables – ERD </vt:lpstr>
      <vt:lpstr>Project management-related deliverables – EERD </vt:lpstr>
      <vt:lpstr>Project management-related deliverables – mapping </vt:lpstr>
      <vt:lpstr>Project product-related deliverables – Software code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Airlines management system</dc:title>
  <dc:creator>Youssef Abd-Elkarim</dc:creator>
  <cp:lastModifiedBy>Salma Ashraf</cp:lastModifiedBy>
  <cp:revision>3</cp:revision>
  <dcterms:created xsi:type="dcterms:W3CDTF">2023-05-22T20:38:41Z</dcterms:created>
  <dcterms:modified xsi:type="dcterms:W3CDTF">2023-05-23T09:56:59Z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